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iver flowing through a tropical forest"/>
          <p:cNvSpPr/>
          <p:nvPr>
            <p:ph type="pic" idx="21"/>
          </p:nvPr>
        </p:nvSpPr>
        <p:spPr>
          <a:xfrm>
            <a:off x="0" y="-2290234"/>
            <a:ext cx="24384000" cy="18296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rgbClr val="000000"/>
                </a:solidFill>
              </a:defRPr>
            </a:lvl1pPr>
            <a:lvl2pPr>
              <a:buClrTx/>
              <a:defRPr>
                <a:solidFill>
                  <a:srgbClr val="000000"/>
                </a:solidFill>
              </a:defRPr>
            </a:lvl2pPr>
            <a:lvl3pPr>
              <a:buClrTx/>
              <a:defRPr>
                <a:solidFill>
                  <a:srgbClr val="000000"/>
                </a:solidFill>
              </a:defRPr>
            </a:lvl3pPr>
            <a:lvl4pPr>
              <a:buClrTx/>
              <a:defRPr>
                <a:solidFill>
                  <a:srgbClr val="000000"/>
                </a:solidFill>
              </a:defRPr>
            </a:lvl4pPr>
            <a:lvl5pPr>
              <a:buClrTx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/>
          <a:lstStyle>
            <a:lvl1pPr marL="617361" indent="-617361" defTabSz="821531">
              <a:buClrTx/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1061861" indent="-617361" defTabSz="821531">
              <a:buClrTx/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506361" indent="-617361" defTabSz="821531">
              <a:buClrTx/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950861" indent="-617361" defTabSz="821531">
              <a:buClrTx/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395361" indent="-617361" defTabSz="821531">
              <a:buClrTx/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ver flowing through a tropical forest"/>
          <p:cNvSpPr/>
          <p:nvPr>
            <p:ph type="pic" idx="21"/>
          </p:nvPr>
        </p:nvSpPr>
        <p:spPr>
          <a:xfrm>
            <a:off x="3125968" y="-1762099"/>
            <a:ext cx="18135601" cy="136079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lose-up of an orange flower surrounded by large tropical leaves"/>
          <p:cNvSpPr/>
          <p:nvPr>
            <p:ph type="pic" idx="21"/>
          </p:nvPr>
        </p:nvSpPr>
        <p:spPr>
          <a:xfrm>
            <a:off x="5803900" y="952500"/>
            <a:ext cx="17236029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lose-up of a red-eyed tree frog perched on a leaf"/>
          <p:cNvSpPr/>
          <p:nvPr>
            <p:ph type="pic" sz="half" idx="21"/>
          </p:nvPr>
        </p:nvSpPr>
        <p:spPr>
          <a:xfrm>
            <a:off x="87503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lose-up of an orange flower surrounded by large tropical leaves"/>
          <p:cNvSpPr/>
          <p:nvPr>
            <p:ph type="pic" sz="quarter" idx="21"/>
          </p:nvPr>
        </p:nvSpPr>
        <p:spPr>
          <a:xfrm>
            <a:off x="15292127" y="6870700"/>
            <a:ext cx="8341246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Close-up of a red-eyed tree frog perched on a leaf"/>
          <p:cNvSpPr/>
          <p:nvPr>
            <p:ph type="pic" sz="quarter" idx="22"/>
          </p:nvPr>
        </p:nvSpPr>
        <p:spPr>
          <a:xfrm>
            <a:off x="14859000" y="952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River flowing through a tropical forest"/>
          <p:cNvSpPr/>
          <p:nvPr>
            <p:ph type="pic" idx="23"/>
          </p:nvPr>
        </p:nvSpPr>
        <p:spPr>
          <a:xfrm>
            <a:off x="651237" y="952500"/>
            <a:ext cx="15283726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hkharderwijk.nl/overige.html" TargetMode="External"/><Relationship Id="rId3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hkharderwijk.nl/overige/" TargetMode="External"/><Relationship Id="rId3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clariah/cow" TargetMode="External"/><Relationship Id="rId3" Type="http://schemas.openxmlformats.org/officeDocument/2006/relationships/hyperlink" Target="https://github.com/rlzijdeman/hkh-maids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triplydb.com/rlzijdeman/hkh-dienstboden-register" TargetMode="External"/><Relationship Id="rId3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hyperlink" Target="https://triplydb.com/rlzijdeman/-/queries/Query-1/5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grlc.io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hyperlink" Target="https://www.ted.com/talks/tim_berners_lee_on_the_next_web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mydata.org/id/1" TargetMode="External"/><Relationship Id="rId3" Type="http://schemas.openxmlformats.org/officeDocument/2006/relationships/hyperlink" Target="https://schema.org/birthPlace" TargetMode="External"/><Relationship Id="rId4" Type="http://schemas.openxmlformats.org/officeDocument/2006/relationships/hyperlink" Target="https://dbpedia.org/page/Utrecht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isclosing Domestic Servants Registries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700"/>
            </a:pPr>
            <a:r>
              <a:t>Disclosing Domestic Servants Registries </a:t>
            </a:r>
          </a:p>
          <a:p>
            <a:pPr>
              <a:defRPr sz="8700"/>
            </a:pPr>
            <a:r>
              <a:t>as Linked Open Data</a:t>
            </a:r>
          </a:p>
        </p:txBody>
      </p:sp>
      <p:sp>
        <p:nvSpPr>
          <p:cNvPr id="138" name="Richard L. Zijdeman (IISG, University of Stirling)…"/>
          <p:cNvSpPr txBox="1"/>
          <p:nvPr>
            <p:ph type="subTitle" sz="quarter" idx="1"/>
          </p:nvPr>
        </p:nvSpPr>
        <p:spPr>
          <a:xfrm>
            <a:off x="1778000" y="8184788"/>
            <a:ext cx="20828000" cy="2502609"/>
          </a:xfrm>
          <a:prstGeom prst="rect">
            <a:avLst/>
          </a:prstGeom>
        </p:spPr>
        <p:txBody>
          <a:bodyPr/>
          <a:lstStyle/>
          <a:p>
            <a:pPr defTabSz="330200">
              <a:defRPr sz="4440"/>
            </a:pPr>
            <a:r>
              <a:t>Richard L. Zijdeman (IISG, University of Stirling)</a:t>
            </a:r>
          </a:p>
          <a:p>
            <a:pPr defTabSz="330200">
              <a:defRPr sz="4440"/>
            </a:pPr>
            <a:r>
              <a:t>CLARIAH</a:t>
            </a:r>
          </a:p>
          <a:p>
            <a:pPr defTabSz="330200">
              <a:defRPr sz="4440"/>
            </a:pPr>
            <a:r>
              <a:t>November 24, 2022, Utrecht, NL</a:t>
            </a:r>
          </a:p>
          <a:p>
            <a:pPr defTabSz="330200">
              <a:defRPr sz="4440"/>
            </a:pPr>
            <a:r>
              <a:t>Stirling, Scotland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369" t="0" r="6369" b="0"/>
          <a:stretch>
            <a:fillRect/>
          </a:stretch>
        </p:blipFill>
        <p:spPr>
          <a:xfrm>
            <a:off x="16780480" y="490058"/>
            <a:ext cx="4103008" cy="2785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87302" y="455760"/>
            <a:ext cx="2530496" cy="2854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Unknown.png" descr="Unknown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9250"/>
          <a:stretch>
            <a:fillRect/>
          </a:stretch>
        </p:blipFill>
        <p:spPr>
          <a:xfrm>
            <a:off x="-1003792" y="-565336"/>
            <a:ext cx="9384657" cy="4218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</a:t>
            </a:r>
          </a:p>
        </p:txBody>
      </p:sp>
      <p:sp>
        <p:nvSpPr>
          <p:cNvPr id="178" name="Dienstboden (‘domestic service’) register 1888-1909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Dienstboden (‘domestic service’) register 1888-1909</a:t>
            </a:r>
          </a:p>
          <a:p>
            <a:pPr lvl="1"/>
            <a:r>
              <a:t>[1873-1880, 1880-1887, 1906-1919]</a:t>
            </a:r>
          </a:p>
          <a:p>
            <a:pPr/>
            <a:r>
              <a:t>Data entry by volunteers of the Historical Association ‘Herderwich’</a:t>
            </a:r>
          </a:p>
          <a:p>
            <a:pPr/>
            <a:r>
              <a:t>Data  provided by Historical Knowledge Center Harderwijk </a:t>
            </a:r>
          </a:p>
          <a:p>
            <a:pPr/>
            <a:r>
              <a:t>Basic cleaning (mainly of dates and incorrect fields)</a:t>
            </a:r>
          </a:p>
          <a:p>
            <a:pPr/>
            <a:r>
              <a:t>N_unique = 1519 (N_raw=1880)</a:t>
            </a:r>
          </a:p>
        </p:txBody>
      </p:sp>
      <p:pic>
        <p:nvPicPr>
          <p:cNvPr id="179" name="Screenshot 2022-09-07 at 10.42.20.png" descr="Screenshot 2022-09-07 at 10.42.20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19680" y="7845635"/>
            <a:ext cx="4533901" cy="132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Historisch…"/>
          <p:cNvSpPr txBox="1"/>
          <p:nvPr>
            <p:ph type="title"/>
          </p:nvPr>
        </p:nvSpPr>
        <p:spPr>
          <a:xfrm>
            <a:off x="195457" y="3131508"/>
            <a:ext cx="7543723" cy="3253042"/>
          </a:xfrm>
          <a:prstGeom prst="rect">
            <a:avLst/>
          </a:prstGeom>
          <a:solidFill>
            <a:schemeClr val="accent1">
              <a:lumOff val="13529"/>
            </a:schemeClr>
          </a:solidFill>
        </p:spPr>
        <p:txBody>
          <a:bodyPr/>
          <a:lstStyle/>
          <a:p>
            <a:pPr defTabSz="652145">
              <a:defRPr sz="6794">
                <a:solidFill>
                  <a:srgbClr val="FFFFFF"/>
                </a:solidFill>
              </a:defRPr>
            </a:pPr>
            <a:r>
              <a:t>Historisch </a:t>
            </a:r>
          </a:p>
          <a:p>
            <a:pPr defTabSz="652145">
              <a:defRPr sz="6794">
                <a:solidFill>
                  <a:srgbClr val="FFFFFF"/>
                </a:solidFill>
              </a:defRPr>
            </a:pPr>
            <a:r>
              <a:t>Kenniscentrum </a:t>
            </a:r>
          </a:p>
          <a:p>
            <a:pPr defTabSz="652145">
              <a:defRPr sz="6794">
                <a:solidFill>
                  <a:srgbClr val="FFFFFF"/>
                </a:solidFill>
              </a:defRPr>
            </a:pPr>
            <a:r>
              <a:t>Harderwijk</a:t>
            </a:r>
          </a:p>
        </p:txBody>
      </p:sp>
      <p:sp>
        <p:nvSpPr>
          <p:cNvPr id="182" name="https://www.hkharderwijk.nl/overige/"/>
          <p:cNvSpPr txBox="1"/>
          <p:nvPr/>
        </p:nvSpPr>
        <p:spPr>
          <a:xfrm>
            <a:off x="233793" y="7815829"/>
            <a:ext cx="7467050" cy="585113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3200" u="sng">
                <a:latin typeface="+mn-lt"/>
                <a:ea typeface="+mn-ea"/>
                <a:cs typeface="+mn-cs"/>
                <a:sym typeface="Helvetica Neue Medium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https://www.hkharderwijk.nl/overige/</a:t>
            </a:r>
          </a:p>
        </p:txBody>
      </p:sp>
      <p:pic>
        <p:nvPicPr>
          <p:cNvPr id="183" name="Screenshot 2022-11-24 at 06.49.02.png" descr="Screenshot 2022-11-24 at 06.49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10768" y="297654"/>
            <a:ext cx="15981710" cy="13120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creenshot 2022-09-07 at 10.55.54.png" descr="Screenshot 2022-09-07 at 10.55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357" y="2479436"/>
            <a:ext cx="23789286" cy="423981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Variables</a:t>
            </a:r>
          </a:p>
        </p:txBody>
      </p:sp>
      <p:sp>
        <p:nvSpPr>
          <p:cNvPr id="187" name="familyName…"/>
          <p:cNvSpPr txBox="1"/>
          <p:nvPr>
            <p:ph type="body" sz="quarter" idx="1"/>
          </p:nvPr>
        </p:nvSpPr>
        <p:spPr>
          <a:xfrm>
            <a:off x="1229918" y="7278401"/>
            <a:ext cx="4660337" cy="5881706"/>
          </a:xfrm>
          <a:prstGeom prst="rect">
            <a:avLst/>
          </a:prstGeom>
        </p:spPr>
        <p:txBody>
          <a:bodyPr/>
          <a:lstStyle/>
          <a:p>
            <a:pPr/>
            <a:r>
              <a:t>familyName</a:t>
            </a:r>
          </a:p>
          <a:p>
            <a:pPr/>
            <a:r>
              <a:t>givenName</a:t>
            </a:r>
          </a:p>
          <a:p>
            <a:pPr/>
            <a:r>
              <a:t>dateOfBirth</a:t>
            </a:r>
          </a:p>
          <a:p>
            <a:pPr/>
            <a:r>
              <a:t>placeOfBirth</a:t>
            </a:r>
          </a:p>
        </p:txBody>
      </p:sp>
      <p:sp>
        <p:nvSpPr>
          <p:cNvPr id="188" name="(civil status)…"/>
          <p:cNvSpPr txBox="1"/>
          <p:nvPr/>
        </p:nvSpPr>
        <p:spPr>
          <a:xfrm>
            <a:off x="6763241" y="7278401"/>
            <a:ext cx="4660337" cy="5881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(civil status) 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religion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(occupation)</a:t>
            </a:r>
          </a:p>
        </p:txBody>
      </p:sp>
      <p:sp>
        <p:nvSpPr>
          <p:cNvPr id="189" name="hostName…"/>
          <p:cNvSpPr txBox="1"/>
          <p:nvPr/>
        </p:nvSpPr>
        <p:spPr>
          <a:xfrm>
            <a:off x="12129931" y="7457836"/>
            <a:ext cx="4660337" cy="4054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hostName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comments</a:t>
            </a:r>
          </a:p>
        </p:txBody>
      </p:sp>
      <p:sp>
        <p:nvSpPr>
          <p:cNvPr id="190" name="placeComingFrom…"/>
          <p:cNvSpPr txBox="1"/>
          <p:nvPr/>
        </p:nvSpPr>
        <p:spPr>
          <a:xfrm>
            <a:off x="17073385" y="7278401"/>
            <a:ext cx="6080698" cy="5881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placeComingFrom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dateOfArrival 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 placeLeavingTo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dateOfDeparture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ata conv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conversion</a:t>
            </a:r>
          </a:p>
        </p:txBody>
      </p:sp>
      <p:sp>
        <p:nvSpPr>
          <p:cNvPr id="193" name="Data converted using a  tool: CoW (Meroño-Peñuela et al. 2019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converted using a  tool: </a:t>
            </a:r>
            <a:r>
              <a:rPr u="sng">
                <a:hlinkClick r:id="rId2" invalidUrl="" action="" tgtFrame="" tooltip="" history="1" highlightClick="0" endSnd="0"/>
              </a:rPr>
              <a:t>CoW</a:t>
            </a:r>
            <a:r>
              <a:t> (Meroño-Peñuela et al. 2019)</a:t>
            </a:r>
          </a:p>
          <a:p>
            <a:pPr/>
            <a:r>
              <a:t>Takes a csv as argument</a:t>
            </a:r>
          </a:p>
          <a:p>
            <a:pPr/>
            <a:r>
              <a:t>Automatically creates RDF and a ‘recipe’ for the conversion</a:t>
            </a:r>
          </a:p>
          <a:p>
            <a:pPr/>
            <a:r>
              <a:t>You can manually alter the recipe (like an R/Python script)</a:t>
            </a:r>
          </a:p>
          <a:p>
            <a:pPr/>
            <a:r>
              <a:t>Recipe available via: </a:t>
            </a:r>
            <a:r>
              <a:rPr u="sng">
                <a:hlinkClick r:id="rId3" invalidUrl="" action="" tgtFrame="" tooltip="" history="1" highlightClick="0" endSnd="0"/>
              </a:rPr>
              <a:t>https://github.com/rlzijdeman/hkh-maids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ata ‘live’ avail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‘live’ available</a:t>
            </a:r>
          </a:p>
        </p:txBody>
      </p:sp>
      <p:sp>
        <p:nvSpPr>
          <p:cNvPr id="196" name="Hosted via Triply’s triple store:…"/>
          <p:cNvSpPr txBox="1"/>
          <p:nvPr>
            <p:ph type="body" sz="quarter" idx="1"/>
          </p:nvPr>
        </p:nvSpPr>
        <p:spPr>
          <a:xfrm>
            <a:off x="800389" y="2501581"/>
            <a:ext cx="21005801" cy="3137480"/>
          </a:xfrm>
          <a:prstGeom prst="rect">
            <a:avLst/>
          </a:prstGeom>
        </p:spPr>
        <p:txBody>
          <a:bodyPr/>
          <a:lstStyle/>
          <a:p>
            <a:pPr/>
            <a:r>
              <a:t>Hosted via Triply’s triple store: </a:t>
            </a:r>
          </a:p>
          <a:p>
            <a:pPr lvl="8" marL="0" indent="0">
              <a:buClrTx/>
              <a:buSzTx/>
              <a:buNone/>
            </a:pPr>
            <a:r>
              <a:rPr u="sng">
                <a:hlinkClick r:id="rId2" invalidUrl="" action="" tgtFrame="" tooltip="" history="1" highlightClick="0" endSnd="0"/>
              </a:rPr>
              <a:t>https://triplydb.com/rlzijdeman/hkh-dienstboden-register</a:t>
            </a:r>
          </a:p>
        </p:txBody>
      </p:sp>
      <p:pic>
        <p:nvPicPr>
          <p:cNvPr id="197" name="Screenshot 2022-09-07 at 15.22.30.png" descr="Screenshot 2022-09-07 at 15.22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995" y="5520492"/>
            <a:ext cx="15515160" cy="8025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creenshot 2022-09-07 at 15.24.40.png" descr="Screenshot 2022-09-07 at 15.24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014" y="478390"/>
            <a:ext cx="22949061" cy="12952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creenshot 2022-09-07 at 15.28.17.png" descr="Screenshot 2022-09-07 at 15.28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739" y="757906"/>
            <a:ext cx="19255830" cy="12623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creenshot 2022-09-07 at 15.28.44.png" descr="Screenshot 2022-09-07 at 15.28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82883" y="2231785"/>
            <a:ext cx="19684567" cy="7358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Average stay in d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Average stay in days</a:t>
            </a:r>
          </a:p>
        </p:txBody>
      </p:sp>
      <p:pic>
        <p:nvPicPr>
          <p:cNvPr id="205" name="Screenshot 2022-09-07 at 15.26.13.png" descr="Screenshot 2022-09-07 at 15.26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918" y="3709022"/>
            <a:ext cx="18595455" cy="8835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Where were maids born?"/>
          <p:cNvSpPr txBox="1"/>
          <p:nvPr>
            <p:ph type="title"/>
          </p:nvPr>
        </p:nvSpPr>
        <p:spPr>
          <a:xfrm>
            <a:off x="337519" y="188966"/>
            <a:ext cx="21005801" cy="2286001"/>
          </a:xfrm>
          <a:prstGeom prst="rect">
            <a:avLst/>
          </a:prstGeom>
        </p:spPr>
        <p:txBody>
          <a:bodyPr/>
          <a:lstStyle/>
          <a:p>
            <a:pPr/>
            <a:r>
              <a:t>Where were maids born?</a:t>
            </a:r>
          </a:p>
        </p:txBody>
      </p:sp>
      <p:pic>
        <p:nvPicPr>
          <p:cNvPr id="208" name="Screenshot 2022-09-07 at 10.06.28.png" descr="Screenshot 2022-09-07 at 10.06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2229" y="2856693"/>
            <a:ext cx="5147770" cy="9882214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Places are provided as strings…"/>
          <p:cNvSpPr txBox="1"/>
          <p:nvPr>
            <p:ph type="body" sz="half" idx="1"/>
          </p:nvPr>
        </p:nvSpPr>
        <p:spPr>
          <a:xfrm>
            <a:off x="8580296" y="2834847"/>
            <a:ext cx="13080740" cy="9823986"/>
          </a:xfrm>
          <a:prstGeom prst="rect">
            <a:avLst/>
          </a:prstGeom>
        </p:spPr>
        <p:txBody>
          <a:bodyPr/>
          <a:lstStyle/>
          <a:p>
            <a:pPr/>
            <a:r>
              <a:t>Places are provided as strings</a:t>
            </a:r>
          </a:p>
          <a:p>
            <a:pPr/>
            <a:r>
              <a:t>Most places are available via DBPedia</a:t>
            </a:r>
          </a:p>
          <a:p>
            <a:pPr/>
            <a:r>
              <a:t>So we can query DBPedia for coordinates…</a:t>
            </a:r>
          </a:p>
          <a:p>
            <a:pPr/>
            <a:r>
              <a:t>and depict the results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Where were maids born?"/>
          <p:cNvSpPr txBox="1"/>
          <p:nvPr>
            <p:ph type="title"/>
          </p:nvPr>
        </p:nvSpPr>
        <p:spPr>
          <a:xfrm>
            <a:off x="9085258" y="133422"/>
            <a:ext cx="14646471" cy="2286001"/>
          </a:xfrm>
          <a:prstGeom prst="rect">
            <a:avLst/>
          </a:prstGeom>
        </p:spPr>
        <p:txBody>
          <a:bodyPr/>
          <a:lstStyle>
            <a:lvl1pPr defTabSz="726440">
              <a:defRPr sz="9856"/>
            </a:lvl1pPr>
          </a:lstStyle>
          <a:p>
            <a:pPr/>
            <a:r>
              <a:t>Where were maids born?</a:t>
            </a:r>
          </a:p>
        </p:txBody>
      </p:sp>
      <p:pic>
        <p:nvPicPr>
          <p:cNvPr id="212" name="Screenshot 2022-09-07 at 09.13.45.png" descr="Screenshot 2022-09-07 at 09.13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10578" y="2312063"/>
            <a:ext cx="8803722" cy="10971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Screenshot 2022-09-07 at 15.19.37.png" descr="Screenshot 2022-09-07 at 15.19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22" y="2349500"/>
            <a:ext cx="14389101" cy="901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Query at: https://triplydb.com/rlzijdeman/-/queries/Query-1/5"/>
          <p:cNvSpPr txBox="1"/>
          <p:nvPr/>
        </p:nvSpPr>
        <p:spPr>
          <a:xfrm>
            <a:off x="195889" y="11569743"/>
            <a:ext cx="9476614" cy="150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Query at:</a:t>
            </a:r>
            <a:br/>
            <a:r>
              <a:rPr u="sng">
                <a:hlinkClick r:id="rId4" invalidUrl="" action="" tgtFrame="" tooltip="" history="1" highlightClick="0" endSnd="0"/>
              </a:rPr>
              <a:t>https://triplydb.com/rlzijdeman/-/queries/Query-1/5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roblem 1: representation of women’s work…"/>
          <p:cNvSpPr txBox="1"/>
          <p:nvPr>
            <p:ph type="title"/>
          </p:nvPr>
        </p:nvSpPr>
        <p:spPr>
          <a:xfrm>
            <a:off x="-1236240" y="485203"/>
            <a:ext cx="23751706" cy="2286001"/>
          </a:xfrm>
          <a:prstGeom prst="rect">
            <a:avLst/>
          </a:prstGeom>
        </p:spPr>
        <p:txBody>
          <a:bodyPr/>
          <a:lstStyle/>
          <a:p>
            <a:pPr defTabSz="520065">
              <a:defRPr sz="7056"/>
            </a:pPr>
            <a:r>
              <a:t>Problem 1: representation of women’s work </a:t>
            </a:r>
          </a:p>
          <a:p>
            <a:pPr defTabSz="520065">
              <a:defRPr sz="7056"/>
            </a:pPr>
            <a:r>
              <a:t>in historical sources</a:t>
            </a:r>
          </a:p>
        </p:txBody>
      </p:sp>
      <p:sp>
        <p:nvSpPr>
          <p:cNvPr id="144" name="Underregistration of work activities…"/>
          <p:cNvSpPr txBox="1"/>
          <p:nvPr>
            <p:ph type="body" sz="half" idx="1"/>
          </p:nvPr>
        </p:nvSpPr>
        <p:spPr>
          <a:xfrm>
            <a:off x="1689100" y="3494004"/>
            <a:ext cx="21005800" cy="5876658"/>
          </a:xfrm>
          <a:prstGeom prst="rect">
            <a:avLst/>
          </a:prstGeom>
        </p:spPr>
        <p:txBody>
          <a:bodyPr/>
          <a:lstStyle/>
          <a:p>
            <a:pPr>
              <a:defRPr sz="5500"/>
            </a:pPr>
            <a:r>
              <a:t>Underregistration of work activities</a:t>
            </a:r>
          </a:p>
          <a:p>
            <a:pPr>
              <a:defRPr sz="5500"/>
            </a:pPr>
            <a:r>
              <a:t>Unrecognized activities</a:t>
            </a:r>
          </a:p>
          <a:p>
            <a:pPr>
              <a:defRPr sz="5500"/>
            </a:pPr>
            <a:r>
              <a:t>Only allowed in certain occupations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WORKFLOW /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 / TOOLS</a:t>
            </a:r>
          </a:p>
        </p:txBody>
      </p:sp>
      <p:sp>
        <p:nvSpPr>
          <p:cNvPr id="217" name="LDWizard"/>
          <p:cNvSpPr/>
          <p:nvPr/>
        </p:nvSpPr>
        <p:spPr>
          <a:xfrm>
            <a:off x="7304266" y="3390234"/>
            <a:ext cx="2725675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LDWizard</a:t>
            </a:r>
          </a:p>
        </p:txBody>
      </p:sp>
      <p:sp>
        <p:nvSpPr>
          <p:cNvPr id="218" name="Death"/>
          <p:cNvSpPr/>
          <p:nvPr/>
        </p:nvSpPr>
        <p:spPr>
          <a:xfrm>
            <a:off x="21793228" y="7296858"/>
            <a:ext cx="1270001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Death</a:t>
            </a:r>
          </a:p>
        </p:txBody>
      </p:sp>
      <p:sp>
        <p:nvSpPr>
          <p:cNvPr id="219" name="Marriage"/>
          <p:cNvSpPr/>
          <p:nvPr/>
        </p:nvSpPr>
        <p:spPr>
          <a:xfrm>
            <a:off x="17698707" y="7296858"/>
            <a:ext cx="2018549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Marriage</a:t>
            </a:r>
          </a:p>
        </p:txBody>
      </p:sp>
      <p:sp>
        <p:nvSpPr>
          <p:cNvPr id="220" name="Domestic Service Observation"/>
          <p:cNvSpPr/>
          <p:nvPr/>
        </p:nvSpPr>
        <p:spPr>
          <a:xfrm>
            <a:off x="15412154" y="10923156"/>
            <a:ext cx="2474837" cy="1768816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Domestic Service Observation</a:t>
            </a:r>
          </a:p>
        </p:txBody>
      </p:sp>
      <p:sp>
        <p:nvSpPr>
          <p:cNvPr id="221" name="Rectangle"/>
          <p:cNvSpPr/>
          <p:nvPr/>
        </p:nvSpPr>
        <p:spPr>
          <a:xfrm>
            <a:off x="13797291" y="6796959"/>
            <a:ext cx="9701687" cy="2269800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2" name="HSNDB:LINKS"/>
          <p:cNvSpPr txBox="1"/>
          <p:nvPr/>
        </p:nvSpPr>
        <p:spPr>
          <a:xfrm>
            <a:off x="20827157" y="6133420"/>
            <a:ext cx="272567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HSNDB:LINKS</a:t>
            </a:r>
          </a:p>
        </p:txBody>
      </p:sp>
      <p:sp>
        <p:nvSpPr>
          <p:cNvPr id="223" name="Line"/>
          <p:cNvSpPr/>
          <p:nvPr/>
        </p:nvSpPr>
        <p:spPr>
          <a:xfrm flipV="1">
            <a:off x="16649572" y="8166808"/>
            <a:ext cx="1" cy="2640342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4" name="Line"/>
          <p:cNvSpPr/>
          <p:nvPr/>
        </p:nvSpPr>
        <p:spPr>
          <a:xfrm>
            <a:off x="15782300" y="7898401"/>
            <a:ext cx="1734545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5" name="Line"/>
          <p:cNvSpPr/>
          <p:nvPr/>
        </p:nvSpPr>
        <p:spPr>
          <a:xfrm>
            <a:off x="19945530" y="7931858"/>
            <a:ext cx="1734544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6" name="Domestic Service Observation"/>
          <p:cNvSpPr/>
          <p:nvPr/>
        </p:nvSpPr>
        <p:spPr>
          <a:xfrm>
            <a:off x="15539154" y="11050156"/>
            <a:ext cx="2474837" cy="1768816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Domestic Service Observation</a:t>
            </a:r>
          </a:p>
        </p:txBody>
      </p:sp>
      <p:sp>
        <p:nvSpPr>
          <p:cNvPr id="227" name="Domestic Service Observation"/>
          <p:cNvSpPr/>
          <p:nvPr/>
        </p:nvSpPr>
        <p:spPr>
          <a:xfrm>
            <a:off x="15666154" y="11177156"/>
            <a:ext cx="2474837" cy="1768816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Domestic Service Observation</a:t>
            </a:r>
          </a:p>
        </p:txBody>
      </p:sp>
      <p:sp>
        <p:nvSpPr>
          <p:cNvPr id="228" name="Domestic Service Observation"/>
          <p:cNvSpPr/>
          <p:nvPr/>
        </p:nvSpPr>
        <p:spPr>
          <a:xfrm>
            <a:off x="15793154" y="11304156"/>
            <a:ext cx="2474837" cy="1768816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Domestic Service Observation</a:t>
            </a:r>
          </a:p>
        </p:txBody>
      </p:sp>
      <p:sp>
        <p:nvSpPr>
          <p:cNvPr id="229" name="CoW"/>
          <p:cNvSpPr/>
          <p:nvPr/>
        </p:nvSpPr>
        <p:spPr>
          <a:xfrm>
            <a:off x="7304266" y="5353325"/>
            <a:ext cx="2725675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CoW</a:t>
            </a:r>
          </a:p>
        </p:txBody>
      </p:sp>
      <p:sp>
        <p:nvSpPr>
          <p:cNvPr id="230" name="burgerLinker"/>
          <p:cNvSpPr/>
          <p:nvPr/>
        </p:nvSpPr>
        <p:spPr>
          <a:xfrm>
            <a:off x="9229806" y="7316415"/>
            <a:ext cx="2725675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burgerLinker</a:t>
            </a:r>
          </a:p>
        </p:txBody>
      </p:sp>
      <p:sp>
        <p:nvSpPr>
          <p:cNvPr id="231" name="grlc.io"/>
          <p:cNvSpPr/>
          <p:nvPr/>
        </p:nvSpPr>
        <p:spPr>
          <a:xfrm>
            <a:off x="7304266" y="11553564"/>
            <a:ext cx="2725675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 u="sng">
                <a:latin typeface="+mn-lt"/>
                <a:ea typeface="+mn-ea"/>
                <a:cs typeface="+mn-cs"/>
                <a:sym typeface="Helvetica Neue Medium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grlc.io</a:t>
            </a:r>
          </a:p>
        </p:txBody>
      </p:sp>
      <p:sp>
        <p:nvSpPr>
          <p:cNvPr id="232" name="Birth"/>
          <p:cNvSpPr/>
          <p:nvPr/>
        </p:nvSpPr>
        <p:spPr>
          <a:xfrm>
            <a:off x="14352735" y="7296858"/>
            <a:ext cx="1270001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Birth</a:t>
            </a:r>
          </a:p>
        </p:txBody>
      </p:sp>
      <p:sp>
        <p:nvSpPr>
          <p:cNvPr id="233" name="Rectangle"/>
          <p:cNvSpPr/>
          <p:nvPr/>
        </p:nvSpPr>
        <p:spPr>
          <a:xfrm>
            <a:off x="334423" y="3350601"/>
            <a:ext cx="5052880" cy="3123145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4" name="CSV…"/>
          <p:cNvSpPr txBox="1"/>
          <p:nvPr/>
        </p:nvSpPr>
        <p:spPr>
          <a:xfrm>
            <a:off x="1479603" y="3935291"/>
            <a:ext cx="3021077" cy="1953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CSV </a:t>
            </a:r>
          </a:p>
          <a:p>
            <a:pPr>
              <a:defRPr sz="4000"/>
            </a:pPr>
            <a:r>
              <a:t>to </a:t>
            </a:r>
          </a:p>
          <a:p>
            <a:pPr>
              <a:defRPr sz="4000"/>
            </a:pPr>
            <a:r>
              <a:t>Linked Data</a:t>
            </a:r>
          </a:p>
        </p:txBody>
      </p:sp>
      <p:sp>
        <p:nvSpPr>
          <p:cNvPr id="235" name="druid"/>
          <p:cNvSpPr/>
          <p:nvPr/>
        </p:nvSpPr>
        <p:spPr>
          <a:xfrm>
            <a:off x="7304266" y="9279505"/>
            <a:ext cx="2725675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druid</a:t>
            </a:r>
          </a:p>
        </p:txBody>
      </p:sp>
      <p:sp>
        <p:nvSpPr>
          <p:cNvPr id="236" name="Rectangle"/>
          <p:cNvSpPr/>
          <p:nvPr/>
        </p:nvSpPr>
        <p:spPr>
          <a:xfrm>
            <a:off x="239588" y="9310107"/>
            <a:ext cx="5428384" cy="1206501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7" name="Publish Linked Data"/>
          <p:cNvSpPr txBox="1"/>
          <p:nvPr/>
        </p:nvSpPr>
        <p:spPr>
          <a:xfrm>
            <a:off x="479311" y="9558775"/>
            <a:ext cx="4948937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Publish Linked Data</a:t>
            </a:r>
          </a:p>
        </p:txBody>
      </p:sp>
      <p:sp>
        <p:nvSpPr>
          <p:cNvPr id="238" name="Publish LD Queries"/>
          <p:cNvSpPr txBox="1"/>
          <p:nvPr/>
        </p:nvSpPr>
        <p:spPr>
          <a:xfrm>
            <a:off x="489773" y="11833981"/>
            <a:ext cx="4742181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Publish LD Queries</a:t>
            </a:r>
          </a:p>
        </p:txBody>
      </p:sp>
      <p:sp>
        <p:nvSpPr>
          <p:cNvPr id="239" name="Rectangle"/>
          <p:cNvSpPr/>
          <p:nvPr/>
        </p:nvSpPr>
        <p:spPr>
          <a:xfrm>
            <a:off x="146672" y="11585314"/>
            <a:ext cx="5428383" cy="1206501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3641135"/>
            <a:ext cx="17506747" cy="993765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PUT IT ON THE WEB"/>
          <p:cNvSpPr txBox="1"/>
          <p:nvPr/>
        </p:nvSpPr>
        <p:spPr>
          <a:xfrm>
            <a:off x="4085844" y="8939337"/>
            <a:ext cx="386791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PUT IT ON THE WEB</a:t>
            </a:r>
          </a:p>
        </p:txBody>
      </p:sp>
      <p:sp>
        <p:nvSpPr>
          <p:cNvPr id="243" name="AS MACHINE READABLE…"/>
          <p:cNvSpPr txBox="1"/>
          <p:nvPr/>
        </p:nvSpPr>
        <p:spPr>
          <a:xfrm>
            <a:off x="6661911" y="7002587"/>
            <a:ext cx="4714495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t>AS MACHINE READABLE</a:t>
            </a:r>
          </a:p>
          <a:p>
            <a:pPr algn="r"/>
            <a:r>
              <a:t>STRUCTURED DATA</a:t>
            </a:r>
          </a:p>
        </p:txBody>
      </p:sp>
      <p:sp>
        <p:nvSpPr>
          <p:cNvPr id="244" name="IN NON-PROPRIETARY…"/>
          <p:cNvSpPr txBox="1"/>
          <p:nvPr/>
        </p:nvSpPr>
        <p:spPr>
          <a:xfrm>
            <a:off x="10517250" y="5453187"/>
            <a:ext cx="4319017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t>IN NON-PROPRIETARY</a:t>
            </a:r>
          </a:p>
          <a:p>
            <a:pPr algn="r"/>
            <a:r>
              <a:t>FORMAT</a:t>
            </a:r>
          </a:p>
        </p:txBody>
      </p:sp>
      <p:sp>
        <p:nvSpPr>
          <p:cNvPr id="245" name="USING W3C STANDARDS…"/>
          <p:cNvSpPr txBox="1"/>
          <p:nvPr/>
        </p:nvSpPr>
        <p:spPr>
          <a:xfrm>
            <a:off x="13563092" y="3903787"/>
            <a:ext cx="4729735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t>USING W3C STANDARDS</a:t>
            </a:r>
          </a:p>
          <a:p>
            <a:pPr algn="r"/>
            <a:r>
              <a:t>RDF / SPARQL</a:t>
            </a:r>
          </a:p>
        </p:txBody>
      </p:sp>
      <p:sp>
        <p:nvSpPr>
          <p:cNvPr id="246" name="LINK TO OTHER…"/>
          <p:cNvSpPr txBox="1"/>
          <p:nvPr/>
        </p:nvSpPr>
        <p:spPr>
          <a:xfrm>
            <a:off x="18060923" y="2068637"/>
            <a:ext cx="3635503" cy="150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t>LINK TO OTHER </a:t>
            </a:r>
          </a:p>
          <a:p>
            <a:pPr algn="r"/>
            <a:r>
              <a:t>DATA TO PROVIDE </a:t>
            </a:r>
          </a:p>
          <a:p>
            <a:pPr algn="r"/>
            <a:r>
              <a:t>CONTEXT</a:t>
            </a:r>
          </a:p>
        </p:txBody>
      </p:sp>
      <p:sp>
        <p:nvSpPr>
          <p:cNvPr id="247" name="Summary"/>
          <p:cNvSpPr txBox="1"/>
          <p:nvPr>
            <p:ph type="title"/>
          </p:nvPr>
        </p:nvSpPr>
        <p:spPr>
          <a:xfrm>
            <a:off x="-43260" y="-17463"/>
            <a:ext cx="12126120" cy="4850000"/>
          </a:xfrm>
          <a:prstGeom prst="rect">
            <a:avLst/>
          </a:prstGeom>
          <a:solidFill>
            <a:schemeClr val="accent4">
              <a:hueOff val="-624705"/>
              <a:lumOff val="1372"/>
            </a:schemeClr>
          </a:solidFill>
        </p:spPr>
        <p:txBody>
          <a:bodyPr/>
          <a:lstStyle>
            <a:lvl1pPr>
              <a:defRPr sz="7100">
                <a:solidFill>
                  <a:srgbClr val="FFFFFF"/>
                </a:solidFill>
              </a:defRPr>
            </a:lvl1pPr>
          </a:lstStyle>
          <a:p>
            <a:pPr/>
            <a:r>
              <a:t>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Next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steps</a:t>
            </a:r>
          </a:p>
        </p:txBody>
      </p:sp>
      <p:sp>
        <p:nvSpPr>
          <p:cNvPr id="251" name="Advocate this approach to the NDE (Dutch National Heritage Network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Advocate this approach to the NDE (Dutch National Heritage Network)</a:t>
            </a:r>
          </a:p>
          <a:p>
            <a:pPr/>
            <a:r>
              <a:t>Enhance sample with (linked) data:</a:t>
            </a:r>
          </a:p>
          <a:p>
            <a:pPr lvl="1"/>
            <a:r>
              <a:t>Use burgerLinker to link data to LINKS (civil registers)</a:t>
            </a:r>
          </a:p>
          <a:p>
            <a:pPr lvl="1"/>
            <a:r>
              <a:t>Expand to other (Harderwijk) local samples</a:t>
            </a:r>
          </a:p>
          <a:p>
            <a:pPr lvl="1"/>
            <a:r>
              <a:t>Also convert other variables (such as religion and occupation)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Been there, done that, bought the T-shirt?"/>
          <p:cNvSpPr txBox="1"/>
          <p:nvPr>
            <p:ph type="title"/>
          </p:nvPr>
        </p:nvSpPr>
        <p:spPr>
          <a:xfrm>
            <a:off x="1485437" y="355600"/>
            <a:ext cx="21005801" cy="2286000"/>
          </a:xfrm>
          <a:prstGeom prst="rect">
            <a:avLst/>
          </a:prstGeom>
        </p:spPr>
        <p:txBody>
          <a:bodyPr/>
          <a:lstStyle>
            <a:lvl1pPr defTabSz="627379">
              <a:defRPr sz="8512"/>
            </a:lvl1pPr>
          </a:lstStyle>
          <a:p>
            <a:pPr/>
            <a:r>
              <a:t>Been there, done that, bought the T-shirt?</a:t>
            </a:r>
          </a:p>
        </p:txBody>
      </p:sp>
      <p:sp>
        <p:nvSpPr>
          <p:cNvPr id="254" name="Domestic service work as ‘bridging’ occupation;…"/>
          <p:cNvSpPr txBox="1"/>
          <p:nvPr>
            <p:ph type="body" idx="1"/>
          </p:nvPr>
        </p:nvSpPr>
        <p:spPr>
          <a:xfrm>
            <a:off x="1515812" y="3149600"/>
            <a:ext cx="22489951" cy="9296400"/>
          </a:xfrm>
          <a:prstGeom prst="rect">
            <a:avLst/>
          </a:prstGeom>
        </p:spPr>
        <p:txBody>
          <a:bodyPr/>
          <a:lstStyle/>
          <a:p>
            <a:pPr/>
            <a:r>
              <a:t>Domestic service work as ‘bridging’ occupation;</a:t>
            </a:r>
          </a:p>
          <a:p>
            <a:pPr/>
            <a:r>
              <a:t>Move to urban areas to ‘escape’ rural lower positions;</a:t>
            </a:r>
          </a:p>
          <a:p>
            <a:pPr/>
            <a:r>
              <a:t>Acquire knowledge on ways of living of moderate and higher classes;</a:t>
            </a:r>
          </a:p>
          <a:p>
            <a:pPr/>
            <a:r>
              <a:t>Gain income for parental household (and reducing cost of extra child);</a:t>
            </a:r>
          </a:p>
          <a:p>
            <a:pPr lvl="1" marL="0" indent="635000">
              <a:buSzTx/>
              <a:buNone/>
            </a:pPr>
            <a:r>
              <a:t>E.g.: Bras 2003, McBride 1974, Laslett 1965, Fauve-Chamoux &amp; Wall 2012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roblem 2: representation of local arch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defRPr sz="8288"/>
            </a:lvl1pPr>
          </a:lstStyle>
          <a:p>
            <a:pPr/>
            <a:r>
              <a:t>Problem 2: representation of local archives</a:t>
            </a:r>
          </a:p>
        </p:txBody>
      </p:sp>
      <p:sp>
        <p:nvSpPr>
          <p:cNvPr id="147" name="Local archives do most of the hard work:…"/>
          <p:cNvSpPr txBox="1"/>
          <p:nvPr>
            <p:ph type="body" idx="1"/>
          </p:nvPr>
        </p:nvSpPr>
        <p:spPr>
          <a:xfrm>
            <a:off x="1689100" y="2438660"/>
            <a:ext cx="21005800" cy="9300596"/>
          </a:xfrm>
          <a:prstGeom prst="rect">
            <a:avLst/>
          </a:prstGeom>
        </p:spPr>
        <p:txBody>
          <a:bodyPr/>
          <a:lstStyle/>
          <a:p>
            <a:pPr/>
            <a:r>
              <a:t>Local archives do most of the hard work:</a:t>
            </a:r>
          </a:p>
          <a:p>
            <a:pPr lvl="1"/>
            <a:r>
              <a:t>preserving data, digitizing data, data entry</a:t>
            </a:r>
          </a:p>
          <a:p>
            <a:pPr/>
            <a:r>
              <a:t>Get no credit for any of it from ‘us’ (not even ‘clicks’)</a:t>
            </a:r>
          </a:p>
          <a:p>
            <a:pPr/>
            <a:r>
              <a:t>Making it more difficult to secure funding</a:t>
            </a:r>
          </a:p>
          <a:p>
            <a:pPr lvl="1"/>
            <a:r>
              <a:t>(Also bad for ‘us’)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Exception: domestic servant regis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3419">
              <a:defRPr sz="9407"/>
            </a:lvl1pPr>
          </a:lstStyle>
          <a:p>
            <a:pPr/>
            <a:r>
              <a:t>Exception: domestic servant registers</a:t>
            </a:r>
          </a:p>
        </p:txBody>
      </p:sp>
      <p:sp>
        <p:nvSpPr>
          <p:cNvPr id="150" name="Registration of mainly women…"/>
          <p:cNvSpPr txBox="1"/>
          <p:nvPr>
            <p:ph type="body" idx="1"/>
          </p:nvPr>
        </p:nvSpPr>
        <p:spPr>
          <a:xfrm>
            <a:off x="1689100" y="2209800"/>
            <a:ext cx="21005800" cy="9296400"/>
          </a:xfrm>
          <a:prstGeom prst="rect">
            <a:avLst/>
          </a:prstGeom>
        </p:spPr>
        <p:txBody>
          <a:bodyPr/>
          <a:lstStyle/>
          <a:p>
            <a:pPr/>
            <a:r>
              <a:t>Registration of mainly women</a:t>
            </a:r>
          </a:p>
          <a:p>
            <a:pPr/>
            <a:r>
              <a:t>Available for multiple decades</a:t>
            </a:r>
          </a:p>
          <a:p>
            <a:pPr/>
            <a:r>
              <a:t>Available in multiple countries</a:t>
            </a:r>
          </a:p>
          <a:p>
            <a:pPr/>
            <a:r>
              <a:t>Detailed info on age, religion and migration</a:t>
            </a:r>
          </a:p>
          <a:p>
            <a:pPr/>
            <a:r>
              <a:t>(But indeed limited to a number of occupations)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creenshot 2018-02-22 23.23.47.png" descr="Screenshot 2018-02-22 23.23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6850" y="-471011"/>
            <a:ext cx="24657700" cy="14658022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The Next Web"/>
          <p:cNvSpPr txBox="1"/>
          <p:nvPr>
            <p:ph type="title"/>
          </p:nvPr>
        </p:nvSpPr>
        <p:spPr>
          <a:xfrm>
            <a:off x="6168181" y="2316857"/>
            <a:ext cx="9558437" cy="1363663"/>
          </a:xfrm>
          <a:prstGeom prst="rect">
            <a:avLst/>
          </a:prstGeom>
          <a:solidFill>
            <a:schemeClr val="accent1">
              <a:lumOff val="13529"/>
            </a:schemeClr>
          </a:solidFill>
        </p:spPr>
        <p:txBody>
          <a:bodyPr/>
          <a:lstStyle>
            <a:lvl1pPr defTabSz="800735">
              <a:defRPr sz="8342">
                <a:solidFill>
                  <a:srgbClr val="FFFFFF"/>
                </a:solidFill>
              </a:defRPr>
            </a:lvl1pPr>
          </a:lstStyle>
          <a:p>
            <a:pPr/>
            <a:r>
              <a:t>The Next Web</a:t>
            </a:r>
          </a:p>
        </p:txBody>
      </p:sp>
      <p:sp>
        <p:nvSpPr>
          <p:cNvPr id="154" name="https://www.ted.com/talks/tim_berners_lee_on_the_next_web"/>
          <p:cNvSpPr txBox="1"/>
          <p:nvPr/>
        </p:nvSpPr>
        <p:spPr>
          <a:xfrm>
            <a:off x="5097830" y="1206044"/>
            <a:ext cx="11699140" cy="585112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 u="sng">
                <a:latin typeface="+mn-lt"/>
                <a:ea typeface="+mn-ea"/>
                <a:cs typeface="+mn-cs"/>
                <a:sym typeface="Helvetica Neue Medium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https://www.ted.com/talks/tim_berners_lee_on_the_next_web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You’ve probably used it already!"/>
          <p:cNvSpPr txBox="1"/>
          <p:nvPr>
            <p:ph type="title"/>
          </p:nvPr>
        </p:nvSpPr>
        <p:spPr>
          <a:xfrm>
            <a:off x="8640712" y="1346200"/>
            <a:ext cx="7933037" cy="11582400"/>
          </a:xfrm>
          <a:prstGeom prst="rect">
            <a:avLst/>
          </a:prstGeom>
        </p:spPr>
        <p:txBody>
          <a:bodyPr/>
          <a:lstStyle/>
          <a:p>
            <a:pPr/>
            <a:r>
              <a:t>You’ve probably used it already!</a:t>
            </a:r>
          </a:p>
        </p:txBody>
      </p:sp>
      <p:pic>
        <p:nvPicPr>
          <p:cNvPr id="157" name="Screenshot 2018-02-22 21.38.23.png" descr="Screenshot 2018-02-22 21.38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50661" y="1462056"/>
            <a:ext cx="4717719" cy="11350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Screenshot 2022-11-24 at 06.42.22.png" descr="Screenshot 2022-11-24 at 06.42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3927" y="1462056"/>
            <a:ext cx="6582689" cy="11350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3641135"/>
            <a:ext cx="17506747" cy="9937654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PUT IT ON THE WEB"/>
          <p:cNvSpPr txBox="1"/>
          <p:nvPr/>
        </p:nvSpPr>
        <p:spPr>
          <a:xfrm>
            <a:off x="4085844" y="8939337"/>
            <a:ext cx="386791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PUT IT ON THE WEB</a:t>
            </a:r>
          </a:p>
        </p:txBody>
      </p:sp>
      <p:sp>
        <p:nvSpPr>
          <p:cNvPr id="162" name="AS MACHINE READABLE…"/>
          <p:cNvSpPr txBox="1"/>
          <p:nvPr/>
        </p:nvSpPr>
        <p:spPr>
          <a:xfrm>
            <a:off x="6661911" y="7002587"/>
            <a:ext cx="4714495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t>AS MACHINE READABLE</a:t>
            </a:r>
          </a:p>
          <a:p>
            <a:pPr algn="r"/>
            <a:r>
              <a:t>STRUCTURED DATA</a:t>
            </a:r>
          </a:p>
        </p:txBody>
      </p:sp>
      <p:sp>
        <p:nvSpPr>
          <p:cNvPr id="163" name="IN NON-PROPRIETARY…"/>
          <p:cNvSpPr txBox="1"/>
          <p:nvPr/>
        </p:nvSpPr>
        <p:spPr>
          <a:xfrm>
            <a:off x="10517250" y="5453187"/>
            <a:ext cx="4319017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t>IN NON-PROPRIETARY</a:t>
            </a:r>
          </a:p>
          <a:p>
            <a:pPr algn="r"/>
            <a:r>
              <a:t>FORMAT</a:t>
            </a:r>
          </a:p>
        </p:txBody>
      </p:sp>
      <p:sp>
        <p:nvSpPr>
          <p:cNvPr id="164" name="USING W3C STANDARDS…"/>
          <p:cNvSpPr txBox="1"/>
          <p:nvPr/>
        </p:nvSpPr>
        <p:spPr>
          <a:xfrm>
            <a:off x="13563092" y="3903787"/>
            <a:ext cx="4729735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t>USING W3C STANDARDS</a:t>
            </a:r>
          </a:p>
          <a:p>
            <a:pPr algn="r"/>
            <a:r>
              <a:t>RDF / SPARQL</a:t>
            </a:r>
          </a:p>
        </p:txBody>
      </p:sp>
      <p:sp>
        <p:nvSpPr>
          <p:cNvPr id="165" name="LINK TO OTHER…"/>
          <p:cNvSpPr txBox="1"/>
          <p:nvPr/>
        </p:nvSpPr>
        <p:spPr>
          <a:xfrm>
            <a:off x="18060923" y="2068637"/>
            <a:ext cx="3635503" cy="150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t>LINK TO OTHER </a:t>
            </a:r>
          </a:p>
          <a:p>
            <a:pPr algn="r"/>
            <a:r>
              <a:t>DATA TO PROVIDE </a:t>
            </a:r>
          </a:p>
          <a:p>
            <a:pPr algn="r"/>
            <a:r>
              <a:t>CONTEXT</a:t>
            </a:r>
          </a:p>
        </p:txBody>
      </p:sp>
      <p:sp>
        <p:nvSpPr>
          <p:cNvPr id="166" name="From old school…"/>
          <p:cNvSpPr txBox="1"/>
          <p:nvPr>
            <p:ph type="title"/>
          </p:nvPr>
        </p:nvSpPr>
        <p:spPr>
          <a:xfrm>
            <a:off x="-43260" y="-17463"/>
            <a:ext cx="12126120" cy="4850000"/>
          </a:xfrm>
          <a:prstGeom prst="rect">
            <a:avLst/>
          </a:prstGeom>
          <a:solidFill>
            <a:schemeClr val="accent4">
              <a:hueOff val="-624705"/>
              <a:lumOff val="1372"/>
            </a:schemeClr>
          </a:solidFill>
        </p:spPr>
        <p:txBody>
          <a:bodyPr/>
          <a:lstStyle/>
          <a:p>
            <a:pPr>
              <a:defRPr sz="7100">
                <a:solidFill>
                  <a:srgbClr val="FFFFFF"/>
                </a:solidFill>
              </a:defRPr>
            </a:pPr>
            <a:r>
              <a:t>From old school </a:t>
            </a:r>
          </a:p>
          <a:p>
            <a:pPr>
              <a:defRPr sz="7100">
                <a:solidFill>
                  <a:srgbClr val="FFFFFF"/>
                </a:solidFill>
              </a:defRPr>
            </a:pPr>
            <a:r>
              <a:t>to 5-star Linked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Linked Data (RDF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Linked Data (RDF)</a:t>
            </a:r>
          </a:p>
        </p:txBody>
      </p:sp>
      <p:sp>
        <p:nvSpPr>
          <p:cNvPr id="169" name="Represent data facts as URI’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Represent data facts as URI’s:</a:t>
            </a:r>
          </a:p>
          <a:p>
            <a:pPr lvl="1"/>
            <a:r>
              <a:t>Unique ID, that’s preferably also a URL (retrievable via the Web)</a:t>
            </a:r>
          </a:p>
          <a:p>
            <a:pPr lvl="1"/>
            <a:r>
              <a:t>“Utrecht” -&gt; https://dbpedia.org/page/Utrecht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20C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Linked Data (RDF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Linked Data (RDF)</a:t>
            </a:r>
          </a:p>
        </p:txBody>
      </p:sp>
      <p:sp>
        <p:nvSpPr>
          <p:cNvPr id="172" name="Structure facts in triples (tripartite statements):"/>
          <p:cNvSpPr txBox="1"/>
          <p:nvPr>
            <p:ph type="body" sz="half" idx="1"/>
          </p:nvPr>
        </p:nvSpPr>
        <p:spPr>
          <a:xfrm>
            <a:off x="1411377" y="2402932"/>
            <a:ext cx="22382913" cy="422941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Structure facts in triples (tripartite statements):</a:t>
            </a:r>
          </a:p>
        </p:txBody>
      </p:sp>
      <p:graphicFrame>
        <p:nvGraphicFramePr>
          <p:cNvPr id="173" name="Table 1"/>
          <p:cNvGraphicFramePr/>
          <p:nvPr/>
        </p:nvGraphicFramePr>
        <p:xfrm>
          <a:off x="1524087" y="4575239"/>
          <a:ext cx="7790004" cy="399399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946176"/>
                <a:gridCol w="4831127"/>
              </a:tblGrid>
              <a:tr h="132709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birthPlace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32709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Utrecht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32709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4" name="&lt;https://mydata.org/id/1&gt;…"/>
          <p:cNvSpPr txBox="1"/>
          <p:nvPr/>
        </p:nvSpPr>
        <p:spPr>
          <a:xfrm>
            <a:off x="1519960" y="9331563"/>
            <a:ext cx="23755922" cy="3754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 algn="l">
              <a:spcBef>
                <a:spcPts val="5900"/>
              </a:spcBef>
              <a:defRPr b="0" sz="4800"/>
            </a:pPr>
            <a:r>
              <a:t>&lt;</a:t>
            </a:r>
            <a:r>
              <a:rPr u="sng">
                <a:hlinkClick r:id="rId2" invalidUrl="" action="" tgtFrame="" tooltip="" history="1" highlightClick="0" endSnd="0"/>
              </a:rPr>
              <a:t>https://mydata.org/id/1</a:t>
            </a:r>
            <a:r>
              <a:t>&gt; </a:t>
            </a:r>
          </a:p>
          <a:p>
            <a:pPr lvl="1" indent="0" algn="l">
              <a:spcBef>
                <a:spcPts val="5900"/>
              </a:spcBef>
              <a:defRPr b="0" sz="4800"/>
            </a:pPr>
            <a:r>
              <a:t>      &lt;</a:t>
            </a:r>
            <a:r>
              <a:rPr u="sng">
                <a:hlinkClick r:id="rId3" invalidUrl="" action="" tgtFrame="" tooltip="" history="1" highlightClick="0" endSnd="0"/>
              </a:rPr>
              <a:t>https://schema.org/birthPlace</a:t>
            </a:r>
            <a:r>
              <a:t>&gt; </a:t>
            </a:r>
          </a:p>
          <a:p>
            <a:pPr lvl="1" indent="0" algn="l">
              <a:spcBef>
                <a:spcPts val="5900"/>
              </a:spcBef>
              <a:defRPr b="0" sz="4800"/>
            </a:pPr>
            <a:r>
              <a:t>          &lt;</a:t>
            </a:r>
            <a:r>
              <a:rPr u="sng">
                <a:hlinkClick r:id="rId4" invalidUrl="" action="" tgtFrame="" tooltip="" history="1" highlightClick="0" endSnd="0"/>
              </a:rPr>
              <a:t>https://dbpedia.org/page/Utrecht</a:t>
            </a:r>
            <a:r>
              <a:t>&gt;</a:t>
            </a:r>
          </a:p>
        </p:txBody>
      </p:sp>
      <p:sp>
        <p:nvSpPr>
          <p:cNvPr id="175" name="&lt;id1&gt;…"/>
          <p:cNvSpPr txBox="1"/>
          <p:nvPr/>
        </p:nvSpPr>
        <p:spPr>
          <a:xfrm>
            <a:off x="10247836" y="4799428"/>
            <a:ext cx="5463541" cy="522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>
              <a:spcBef>
                <a:spcPts val="5900"/>
              </a:spcBef>
              <a:defRPr b="0" sz="4800"/>
            </a:pPr>
            <a:r>
              <a:t>&lt;id1&gt; </a:t>
            </a:r>
          </a:p>
          <a:p>
            <a:pPr lvl="1" indent="0" algn="l">
              <a:spcBef>
                <a:spcPts val="5900"/>
              </a:spcBef>
              <a:defRPr b="0" sz="4800"/>
            </a:pPr>
            <a:r>
              <a:t>    &lt;hasBirthPlace&gt; </a:t>
            </a:r>
          </a:p>
          <a:p>
            <a:pPr lvl="1" indent="0" algn="l">
              <a:spcBef>
                <a:spcPts val="5900"/>
              </a:spcBef>
              <a:defRPr b="0" sz="4800"/>
            </a:pPr>
            <a:r>
              <a:t>        &lt;Utrecht&gt;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